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389" r:id="rId3"/>
    <p:sldId id="390" r:id="rId4"/>
    <p:sldId id="391" r:id="rId5"/>
    <p:sldId id="392" r:id="rId6"/>
    <p:sldId id="397" r:id="rId7"/>
    <p:sldId id="398" r:id="rId8"/>
    <p:sldId id="393" r:id="rId9"/>
  </p:sldIdLst>
  <p:sldSz cx="9144000" cy="6858000" type="screen4x3"/>
  <p:notesSz cx="9236075" cy="7010400"/>
  <p:embeddedFontLst>
    <p:embeddedFont>
      <p:font typeface="Perpetua" panose="02020502060401020303" pitchFamily="18"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58C"/>
    <a:srgbClr val="800080"/>
    <a:srgbClr val="00FF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6" autoAdjust="0"/>
    <p:restoredTop sz="94399" autoAdjust="0"/>
  </p:normalViewPr>
  <p:slideViewPr>
    <p:cSldViewPr>
      <p:cViewPr>
        <p:scale>
          <a:sx n="75" d="100"/>
          <a:sy n="75" d="100"/>
        </p:scale>
        <p:origin x="714" y="66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75" d="100"/>
        <a:sy n="75" d="100"/>
      </p:scale>
      <p:origin x="0" y="10920"/>
    </p:cViewPr>
  </p:sorterViewPr>
  <p:notesViewPr>
    <p:cSldViewPr>
      <p:cViewPr varScale="1">
        <p:scale>
          <a:sx n="101" d="100"/>
          <a:sy n="101" d="100"/>
        </p:scale>
        <p:origin x="-3576" y="-90"/>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7F34CD29-E5E6-4FEE-9ACB-8FD2984F6ECF}" type="datetimeFigureOut">
              <a:rPr lang="en-US"/>
              <a:pPr>
                <a:defRPr/>
              </a:pPr>
              <a:t>10/26/2018</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3D90A04-7627-4659-8F88-AC0C326A30F1}" type="slidenum">
              <a:rPr lang="en-US"/>
              <a:pPr>
                <a:defRPr/>
              </a:pPr>
              <a:t>‹#›</a:t>
            </a:fld>
            <a:endParaRPr lang="en-US"/>
          </a:p>
        </p:txBody>
      </p:sp>
    </p:spTree>
    <p:extLst>
      <p:ext uri="{BB962C8B-B14F-4D97-AF65-F5344CB8AC3E}">
        <p14:creationId xmlns:p14="http://schemas.microsoft.com/office/powerpoint/2010/main" val="258398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0D7F994E-0C88-41AD-8C6D-71B086DC4082}" type="datetimeFigureOut">
              <a:rPr lang="en-US"/>
              <a:pPr>
                <a:defRPr/>
              </a:pPr>
              <a:t>10/26/2018</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51C9FAD9-729A-4FBC-9603-EA777539A4B7}" type="slidenum">
              <a:rPr lang="en-US"/>
              <a:pPr>
                <a:defRPr/>
              </a:pPr>
              <a:t>‹#›</a:t>
            </a:fld>
            <a:endParaRPr lang="en-US"/>
          </a:p>
        </p:txBody>
      </p:sp>
    </p:spTree>
    <p:extLst>
      <p:ext uri="{BB962C8B-B14F-4D97-AF65-F5344CB8AC3E}">
        <p14:creationId xmlns:p14="http://schemas.microsoft.com/office/powerpoint/2010/main" val="1000580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back_ground_element.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upper_swoosh_graphic_element.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6" descr="lower_swoosh_graphic_element.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7" name="Picture 9" descr="atom_element_large.png"/>
          <p:cNvPicPr>
            <a:picLocks noChangeAspect="1"/>
          </p:cNvPicPr>
          <p:nvPr userDrawn="1"/>
        </p:nvPicPr>
        <p:blipFill>
          <a:blip r:embed="rId5"/>
          <a:srcRect/>
          <a:stretch>
            <a:fillRect/>
          </a:stretch>
        </p:blipFill>
        <p:spPr bwMode="auto">
          <a:xfrm>
            <a:off x="-3733800" y="-152400"/>
            <a:ext cx="9144000" cy="9753600"/>
          </a:xfrm>
          <a:prstGeom prst="rect">
            <a:avLst/>
          </a:prstGeom>
          <a:noFill/>
          <a:ln w="9525">
            <a:noFill/>
            <a:miter lim="800000"/>
            <a:headEnd/>
            <a:tailEnd/>
          </a:ln>
        </p:spPr>
      </p:pic>
      <p:sp>
        <p:nvSpPr>
          <p:cNvPr id="2" name="Title 1"/>
          <p:cNvSpPr>
            <a:spLocks noGrp="1"/>
          </p:cNvSpPr>
          <p:nvPr>
            <p:ph type="ctrTitle"/>
          </p:nvPr>
        </p:nvSpPr>
        <p:spPr>
          <a:xfrm>
            <a:off x="3886200" y="1371600"/>
            <a:ext cx="7772400" cy="860425"/>
          </a:xfrm>
        </p:spPr>
        <p:txBody>
          <a:bodyPr anchor="b"/>
          <a:lstStyle>
            <a:lvl1pPr algn="l">
              <a:buFontTx/>
              <a:buNone/>
              <a:defRPr>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7800DEEF-15D2-4A10-9ED0-359BD7BE471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0930DBB3-B1EC-403C-A3D2-F7256228060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dirty="0"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A8EB9162-9441-44F0-B041-584E3D75A0C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030488C9-758F-43D0-B4DB-C0ECABCA014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Content Placeholder 2"/>
          <p:cNvSpPr>
            <a:spLocks noGrp="1"/>
          </p:cNvSpPr>
          <p:nvPr>
            <p:ph idx="1"/>
          </p:nvPr>
        </p:nvSpPr>
        <p:spPr>
          <a:xfrm>
            <a:off x="76200" y="1341438"/>
            <a:ext cx="8229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18EE489-FD6E-4771-AC5F-05108F73C52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Chart Placeholder 2"/>
          <p:cNvSpPr>
            <a:spLocks noGrp="1"/>
          </p:cNvSpPr>
          <p:nvPr>
            <p:ph type="chart" sz="half" idx="1"/>
          </p:nvPr>
        </p:nvSpPr>
        <p:spPr>
          <a:xfrm>
            <a:off x="76200" y="1341438"/>
            <a:ext cx="4038600" cy="5059362"/>
          </a:xfrm>
        </p:spPr>
        <p:txBody>
          <a:bodyPr/>
          <a:lstStyle/>
          <a:p>
            <a:pPr lvl="0"/>
            <a:endParaRPr lang="en-US" noProof="0"/>
          </a:p>
        </p:txBody>
      </p:sp>
      <p:sp>
        <p:nvSpPr>
          <p:cNvPr id="4" name="Text Placeholder 3"/>
          <p:cNvSpPr>
            <a:spLocks noGrp="1"/>
          </p:cNvSpPr>
          <p:nvPr>
            <p:ph type="body" sz="half" idx="2"/>
          </p:nvPr>
        </p:nvSpPr>
        <p:spPr>
          <a:xfrm>
            <a:off x="4267200" y="1341438"/>
            <a:ext cx="4038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639D002-0A12-4EF2-9CE2-0901FFB77FC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Text Placeholder 2"/>
          <p:cNvSpPr>
            <a:spLocks noGrp="1"/>
          </p:cNvSpPr>
          <p:nvPr>
            <p:ph type="body" sz="half" idx="1"/>
          </p:nvPr>
        </p:nvSpPr>
        <p:spPr>
          <a:xfrm>
            <a:off x="76200" y="1341438"/>
            <a:ext cx="4038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341438"/>
            <a:ext cx="4038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F5BA73C-7B02-4828-8260-C6EC9ABAC9C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Table Placeholder 2"/>
          <p:cNvSpPr>
            <a:spLocks noGrp="1"/>
          </p:cNvSpPr>
          <p:nvPr>
            <p:ph type="tbl" idx="1"/>
          </p:nvPr>
        </p:nvSpPr>
        <p:spPr>
          <a:xfrm>
            <a:off x="76200" y="1341438"/>
            <a:ext cx="8229600" cy="5059362"/>
          </a:xfrm>
        </p:spPr>
        <p:txBody>
          <a:bodyPr/>
          <a:lstStyle/>
          <a:p>
            <a:pPr lvl="0"/>
            <a:endParaRPr lang="en-US" noProof="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D163A54-9DB3-46B0-A2A2-E0FA18318C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dirty="0" smtClean="0"/>
              <a:t>Click to edit Master text styles</a:t>
            </a: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BF1BD46E-9465-4589-BE7B-4591049BAAA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a:xfrm>
            <a:off x="-76200" y="549600"/>
            <a:ext cx="8229600" cy="639763"/>
          </a:xfrm>
        </p:spPr>
        <p:txBody>
          <a:body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pPr>
              <a:defRPr/>
            </a:pPr>
            <a:fld id="{077CC5F8-F4F9-445E-9197-E767203D98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6195FCE-B575-40ED-906F-E4522BBC7AB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6" name="Slide Number Placeholder 8"/>
          <p:cNvSpPr>
            <a:spLocks noGrp="1"/>
          </p:cNvSpPr>
          <p:nvPr>
            <p:ph type="sldNum" sz="quarter" idx="14"/>
          </p:nvPr>
        </p:nvSpPr>
        <p:spPr>
          <a:xfrm>
            <a:off x="457200" y="6637338"/>
            <a:ext cx="2133600" cy="365125"/>
          </a:xfrm>
        </p:spPr>
        <p:txBody>
          <a:bodyPr/>
          <a:lstStyle>
            <a:lvl1pPr>
              <a:defRPr/>
            </a:lvl1pPr>
          </a:lstStyle>
          <a:p>
            <a:pPr>
              <a:defRPr/>
            </a:pPr>
            <a:fld id="{6D66524A-488D-4F55-9031-762E3BDD9AAF}" type="slidenum">
              <a:rPr lang="en-US"/>
              <a:pPr>
                <a:defRPr/>
              </a:pPr>
              <a:t>‹#›</a:t>
            </a:fld>
            <a:endParaRPr lang="en-US" dirty="0"/>
          </a:p>
        </p:txBody>
      </p:sp>
      <p:sp>
        <p:nvSpPr>
          <p:cNvPr id="7" name="Footer Placeholder 9"/>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0"/>
          <p:cNvSpPr>
            <a:spLocks noGrp="1"/>
          </p:cNvSpPr>
          <p:nvPr>
            <p:ph type="title"/>
          </p:nvPr>
        </p:nvSpPr>
        <p:spPr>
          <a:xfrm>
            <a:off x="-76200" y="5496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dirty="0"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pPr>
              <a:defRPr/>
            </a:pPr>
            <a:fld id="{FF1EA974-DE2D-40C2-A0F0-BFB9EF45F4A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dirty="0"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pPr>
              <a:defRPr/>
            </a:pPr>
            <a:fld id="{B4F110E5-1D2A-49AD-9167-B036A4F06F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F8ED909B-EDC6-4882-A86E-C6CC27E957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pPr>
              <a:defRPr/>
            </a:pPr>
            <a:fld id="{7C0C11CE-E4BA-4D8C-ACC1-97C4C6340B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pper_swoosh_graphic_element_reverse.pn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pic>
        <p:nvPicPr>
          <p:cNvPr id="1027" name="Picture 15" descr="back_ground_element.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1028" name="Title Placeholder 1"/>
          <p:cNvSpPr>
            <a:spLocks noGrp="1"/>
          </p:cNvSpPr>
          <p:nvPr>
            <p:ph type="title"/>
          </p:nvPr>
        </p:nvSpPr>
        <p:spPr bwMode="auto">
          <a:xfrm>
            <a:off x="84138" y="685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76200" y="1341438"/>
            <a:ext cx="8229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fontAlgn="auto">
              <a:spcBef>
                <a:spcPts val="0"/>
              </a:spcBef>
              <a:spcAft>
                <a:spcPts val="0"/>
              </a:spcAft>
              <a:defRPr sz="900">
                <a:solidFill>
                  <a:schemeClr val="tx2"/>
                </a:solidFill>
                <a:latin typeface="Segoe UI" pitchFamily="34" charset="0"/>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fontAlgn="auto">
              <a:spcBef>
                <a:spcPts val="0"/>
              </a:spcBef>
              <a:spcAft>
                <a:spcPts val="0"/>
              </a:spcAft>
              <a:defRPr sz="1200" b="1">
                <a:solidFill>
                  <a:schemeClr val="tx2"/>
                </a:solidFill>
                <a:latin typeface="Segoe UI" pitchFamily="34" charset="0"/>
                <a:cs typeface="Segoe UI" pitchFamily="34" charset="0"/>
              </a:defRPr>
            </a:lvl1pPr>
          </a:lstStyle>
          <a:p>
            <a:pPr>
              <a:defRPr/>
            </a:pPr>
            <a:fld id="{B27DCC9C-263D-44B8-BD56-1AE9AE3215BA}" type="slidenum">
              <a:rPr lang="en-US"/>
              <a:pPr>
                <a:defRPr/>
              </a:pPr>
              <a:t>‹#›</a:t>
            </a:fld>
            <a:endParaRPr lang="en-US" dirty="0"/>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8" r:id="rId5"/>
    <p:sldLayoutId id="2147483663" r:id="rId6"/>
    <p:sldLayoutId id="2147483662" r:id="rId7"/>
    <p:sldLayoutId id="2147483661" r:id="rId8"/>
    <p:sldLayoutId id="2147483660" r:id="rId9"/>
    <p:sldLayoutId id="2147483659" r:id="rId10"/>
    <p:sldLayoutId id="2147483658" r:id="rId11"/>
    <p:sldLayoutId id="2147483657" r:id="rId12"/>
    <p:sldLayoutId id="2147483669" r:id="rId13"/>
    <p:sldLayoutId id="2147483670" r:id="rId14"/>
    <p:sldLayoutId id="2147483656" r:id="rId15"/>
    <p:sldLayoutId id="2147483655" r:id="rId16"/>
    <p:sldLayoutId id="2147483654" r:id="rId17"/>
    <p:sldLayoutId id="2147483653" r:id="rId18"/>
  </p:sldLayoutIdLst>
  <p:hf sldNum="0" hdr="0" ftr="0" dt="0"/>
  <p:txStyles>
    <p:titleStyle>
      <a:lvl1pPr algn="l" rtl="0" eaLnBrk="0" fontAlgn="base" hangingPunct="0">
        <a:spcBef>
          <a:spcPct val="0"/>
        </a:spcBef>
        <a:spcAft>
          <a:spcPct val="0"/>
        </a:spcAft>
        <a:buClr>
          <a:srgbClr val="45185D"/>
        </a:buClr>
        <a:buFont typeface="Arial" charset="0"/>
        <a:buChar char="•"/>
        <a:defRPr sz="3600" b="1" kern="1200">
          <a:solidFill>
            <a:srgbClr val="45185D"/>
          </a:solidFill>
          <a:latin typeface="+mj-lt"/>
          <a:ea typeface="Segoe UI" charset="0"/>
          <a:cs typeface="Segoe UI" pitchFamily="34" charset="0"/>
        </a:defRPr>
      </a:lvl1pPr>
      <a:lvl2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2pPr>
      <a:lvl3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3pPr>
      <a:lvl4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4pPr>
      <a:lvl5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5pPr>
      <a:lvl6pPr marL="4572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6pPr>
      <a:lvl7pPr marL="9144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7pPr>
      <a:lvl8pPr marL="13716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8pPr>
      <a:lvl9pPr marL="18288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9pPr>
    </p:titleStyle>
    <p:bodyStyle>
      <a:lvl1pPr marL="173038" indent="-173038" algn="l" rtl="0" eaLnBrk="0" fontAlgn="base" hangingPunct="0">
        <a:spcBef>
          <a:spcPct val="20000"/>
        </a:spcBef>
        <a:spcAft>
          <a:spcPct val="0"/>
        </a:spcAft>
        <a:buClr>
          <a:srgbClr val="45185D"/>
        </a:buClr>
        <a:buSzPct val="70000"/>
        <a:buFont typeface="Arial" charset="0"/>
        <a:buChar char="•"/>
        <a:defRPr sz="3200" kern="1200">
          <a:solidFill>
            <a:srgbClr val="67258C"/>
          </a:solidFill>
          <a:latin typeface="+mn-lt"/>
          <a:ea typeface="Segoe UI" charset="0"/>
          <a:cs typeface="Segoe UI" pitchFamily="34" charset="0"/>
        </a:defRPr>
      </a:lvl1pPr>
      <a:lvl2pPr marL="627063" indent="-169863" algn="l" rtl="0" eaLnBrk="0" fontAlgn="base" hangingPunct="0">
        <a:spcBef>
          <a:spcPct val="20000"/>
        </a:spcBef>
        <a:spcAft>
          <a:spcPct val="0"/>
        </a:spcAft>
        <a:buClr>
          <a:srgbClr val="45185D"/>
        </a:buClr>
        <a:buSzPct val="70000"/>
        <a:buFont typeface="Arial" charset="0"/>
        <a:buChar char="•"/>
        <a:defRPr sz="2800" kern="1200">
          <a:solidFill>
            <a:srgbClr val="67258C"/>
          </a:solidFill>
          <a:latin typeface="+mn-lt"/>
          <a:ea typeface="Segoe UI" charset="0"/>
          <a:cs typeface="Segoe UI" pitchFamily="34" charset="0"/>
        </a:defRPr>
      </a:lvl2pPr>
      <a:lvl3pPr marL="1030288" indent="-115888" algn="l" rtl="0" eaLnBrk="0" fontAlgn="base" hangingPunct="0">
        <a:spcBef>
          <a:spcPct val="20000"/>
        </a:spcBef>
        <a:spcAft>
          <a:spcPct val="0"/>
        </a:spcAft>
        <a:buClr>
          <a:srgbClr val="45185D"/>
        </a:buClr>
        <a:buSzPct val="70000"/>
        <a:buFont typeface="Arial" charset="0"/>
        <a:buChar char="•"/>
        <a:defRPr sz="2400" kern="1200">
          <a:solidFill>
            <a:srgbClr val="67258C"/>
          </a:solidFill>
          <a:latin typeface="+mn-lt"/>
          <a:ea typeface="Segoe UI" charset="0"/>
          <a:cs typeface="Segoe UI" pitchFamily="34" charset="0"/>
        </a:defRPr>
      </a:lvl3pPr>
      <a:lvl4pPr marL="1482725" indent="-111125" algn="l" rtl="0" eaLnBrk="0" fontAlgn="base" hangingPunct="0">
        <a:spcBef>
          <a:spcPct val="20000"/>
        </a:spcBef>
        <a:spcAft>
          <a:spcPct val="0"/>
        </a:spcAft>
        <a:buClr>
          <a:srgbClr val="45185D"/>
        </a:buClr>
        <a:buSzPct val="70000"/>
        <a:buFont typeface="Arial" charset="0"/>
        <a:buChar char="•"/>
        <a:defRPr sz="2000" kern="1200">
          <a:solidFill>
            <a:srgbClr val="67258C"/>
          </a:solidFill>
          <a:latin typeface="+mn-lt"/>
          <a:ea typeface="Segoe UI" charset="0"/>
          <a:cs typeface="Segoe UI" pitchFamily="34" charset="0"/>
        </a:defRPr>
      </a:lvl4pPr>
      <a:lvl5pPr marL="1944688" indent="-115888" algn="l" rtl="0" eaLnBrk="0" fontAlgn="base" hangingPunct="0">
        <a:spcBef>
          <a:spcPct val="20000"/>
        </a:spcBef>
        <a:spcAft>
          <a:spcPct val="0"/>
        </a:spcAft>
        <a:buClr>
          <a:srgbClr val="45185D"/>
        </a:buClr>
        <a:buSzPct val="70000"/>
        <a:buFont typeface="Arial" charset="0"/>
        <a:buChar char="•"/>
        <a:defRPr sz="2000" kern="1200">
          <a:solidFill>
            <a:srgbClr val="67258C"/>
          </a:solidFill>
          <a:latin typeface="+mn-lt"/>
          <a:ea typeface="Segoe UI"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p:txBody>
          <a:bodyPr/>
          <a:lstStyle/>
          <a:p>
            <a:pPr eaLnBrk="1" hangingPunct="1"/>
            <a:r>
              <a:rPr lang="en-US" smtClean="0">
                <a:solidFill>
                  <a:srgbClr val="45185D"/>
                </a:solidFill>
                <a:cs typeface="Segoe UI" charset="0"/>
              </a:rPr>
              <a:t>Chapter 4</a:t>
            </a:r>
          </a:p>
        </p:txBody>
      </p:sp>
      <p:pic>
        <p:nvPicPr>
          <p:cNvPr id="22530" name="Rectangle 2"/>
          <p:cNvPicPr>
            <a:picLocks noChangeArrowheads="1"/>
          </p:cNvPicPr>
          <p:nvPr/>
        </p:nvPicPr>
        <p:blipFill>
          <a:blip r:embed="rId2"/>
          <a:srcRect l="33054" t="28047" r="4585"/>
          <a:stretch>
            <a:fillRect/>
          </a:stretch>
        </p:blipFill>
        <p:spPr bwMode="auto">
          <a:xfrm>
            <a:off x="3581400" y="1676400"/>
            <a:ext cx="51816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228600" y="1752600"/>
            <a:ext cx="8686800" cy="4953000"/>
          </a:xfrm>
        </p:spPr>
        <p:txBody>
          <a:bodyPr/>
          <a:lstStyle/>
          <a:p>
            <a:pPr eaLnBrk="1" hangingPunct="1"/>
            <a:r>
              <a:rPr lang="en-US" altLang="en-US" sz="2500" b="1" dirty="0" smtClean="0"/>
              <a:t>We talked previously about the Octet Rule</a:t>
            </a:r>
            <a:r>
              <a:rPr lang="en-US" altLang="en-US" sz="2500" dirty="0" smtClean="0"/>
              <a:t>: The goal of an atom is to somehow end up with 8 valence electrons.</a:t>
            </a:r>
          </a:p>
          <a:p>
            <a:pPr eaLnBrk="1" hangingPunct="1"/>
            <a:r>
              <a:rPr lang="en-US" altLang="en-US" sz="2500" dirty="0" smtClean="0"/>
              <a:t>You have to know how many the atom starts with first. </a:t>
            </a:r>
          </a:p>
          <a:p>
            <a:pPr eaLnBrk="1" hangingPunct="1"/>
            <a:r>
              <a:rPr lang="en-US" altLang="en-US" sz="2500" dirty="0" smtClean="0"/>
              <a:t>To quickly identify the number of valence electrons an element starts with we use electron dot diagrams.</a:t>
            </a:r>
          </a:p>
          <a:p>
            <a:pPr eaLnBrk="1" hangingPunct="1"/>
            <a:r>
              <a:rPr lang="en-US" altLang="en-US" sz="2500" u="sng" dirty="0" smtClean="0"/>
              <a:t>The </a:t>
            </a:r>
            <a:r>
              <a:rPr lang="en-US" altLang="en-US" sz="2500" b="1" u="sng" dirty="0" smtClean="0">
                <a:solidFill>
                  <a:schemeClr val="accent2"/>
                </a:solidFill>
              </a:rPr>
              <a:t>electron dot diagram</a:t>
            </a:r>
            <a:r>
              <a:rPr lang="en-US" altLang="en-US" sz="2500" b="1" u="sng" dirty="0" smtClean="0"/>
              <a:t> </a:t>
            </a:r>
            <a:r>
              <a:rPr lang="en-US" altLang="en-US" sz="2500" u="sng" dirty="0" smtClean="0"/>
              <a:t>is a model of an atom which each dot represents a valence electron.</a:t>
            </a:r>
          </a:p>
          <a:p>
            <a:pPr eaLnBrk="1" hangingPunct="1"/>
            <a:r>
              <a:rPr lang="en-US" altLang="en-US" sz="2500" dirty="0" smtClean="0"/>
              <a:t>This is also called a Lewis structure.</a:t>
            </a:r>
          </a:p>
          <a:p>
            <a:pPr eaLnBrk="1" hangingPunct="1"/>
            <a:r>
              <a:rPr lang="en-US" altLang="en-US" sz="2500" u="sng" dirty="0" smtClean="0"/>
              <a:t>Electron Dot Diagram = Lewis Structure.</a:t>
            </a:r>
          </a:p>
        </p:txBody>
      </p:sp>
      <p:sp>
        <p:nvSpPr>
          <p:cNvPr id="10243" name="Rectangle 4"/>
          <p:cNvSpPr>
            <a:spLocks noGrp="1" noChangeArrowheads="1"/>
          </p:cNvSpPr>
          <p:nvPr>
            <p:ph type="title"/>
          </p:nvPr>
        </p:nvSpPr>
        <p:spPr>
          <a:noFill/>
        </p:spPr>
        <p:txBody>
          <a:bodyPr/>
          <a:lstStyle/>
          <a:p>
            <a:pPr eaLnBrk="1" hangingPunct="1"/>
            <a:r>
              <a:rPr lang="en-US" altLang="en-US" smtClean="0"/>
              <a:t>Stable Electron Configuration</a:t>
            </a:r>
          </a:p>
        </p:txBody>
      </p:sp>
    </p:spTree>
    <p:extLst>
      <p:ext uri="{BB962C8B-B14F-4D97-AF65-F5344CB8AC3E}">
        <p14:creationId xmlns:p14="http://schemas.microsoft.com/office/powerpoint/2010/main" val="3081556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CH0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0772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18872" y="32087"/>
            <a:ext cx="89916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u="sng" dirty="0" smtClean="0"/>
              <a:t>To make a Lewis Structure: The </a:t>
            </a:r>
            <a:r>
              <a:rPr lang="en-US" altLang="en-US" sz="2800" u="sng" dirty="0"/>
              <a:t>element symbol in the center represents all non-valence electrons and the nucleus. </a:t>
            </a:r>
          </a:p>
          <a:p>
            <a:r>
              <a:rPr lang="en-US" altLang="en-US" sz="2800" u="sng" dirty="0"/>
              <a:t>The dots on the outside represent the valence electrons.</a:t>
            </a:r>
            <a:endParaRPr lang="en-US" altLang="en-US" sz="2800" dirty="0"/>
          </a:p>
        </p:txBody>
      </p:sp>
      <p:sp>
        <p:nvSpPr>
          <p:cNvPr id="14344" name="Line 8"/>
          <p:cNvSpPr>
            <a:spLocks noChangeShapeType="1"/>
          </p:cNvSpPr>
          <p:nvPr/>
        </p:nvSpPr>
        <p:spPr bwMode="auto">
          <a:xfrm flipH="1">
            <a:off x="4114800" y="3124200"/>
            <a:ext cx="1524000" cy="11430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Text Box 9"/>
          <p:cNvSpPr txBox="1">
            <a:spLocks noChangeArrowheads="1"/>
          </p:cNvSpPr>
          <p:nvPr/>
        </p:nvSpPr>
        <p:spPr bwMode="auto">
          <a:xfrm>
            <a:off x="5643563" y="2805113"/>
            <a:ext cx="1660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a:t>Symbol</a:t>
            </a:r>
          </a:p>
        </p:txBody>
      </p:sp>
      <p:sp>
        <p:nvSpPr>
          <p:cNvPr id="14346" name="Line 10"/>
          <p:cNvSpPr>
            <a:spLocks noChangeShapeType="1"/>
          </p:cNvSpPr>
          <p:nvPr/>
        </p:nvSpPr>
        <p:spPr bwMode="auto">
          <a:xfrm>
            <a:off x="2514600" y="3124200"/>
            <a:ext cx="1371600" cy="9144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Text Box 11"/>
          <p:cNvSpPr txBox="1">
            <a:spLocks noChangeArrowheads="1"/>
          </p:cNvSpPr>
          <p:nvPr/>
        </p:nvSpPr>
        <p:spPr bwMode="auto">
          <a:xfrm>
            <a:off x="785813" y="2562225"/>
            <a:ext cx="3522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dirty="0"/>
              <a:t>Valence Electron</a:t>
            </a:r>
          </a:p>
        </p:txBody>
      </p:sp>
    </p:spTree>
    <p:extLst>
      <p:ext uri="{BB962C8B-B14F-4D97-AF65-F5344CB8AC3E}">
        <p14:creationId xmlns:p14="http://schemas.microsoft.com/office/powerpoint/2010/main" val="3351203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dissolve">
                                      <p:cBhvr>
                                        <p:cTn id="12" dur="500"/>
                                        <p:tgtEl>
                                          <p:spTgt spid="14345"/>
                                        </p:tgtEl>
                                      </p:cBhvr>
                                    </p:animEffect>
                                  </p:childTnLst>
                                </p:cTn>
                              </p:par>
                              <p:par>
                                <p:cTn id="13" presetID="1" presetClass="entr" presetSubtype="0" fill="hold" nodeType="with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6"/>
                                        </p:tgtEl>
                                        <p:attrNameLst>
                                          <p:attrName>style.visibility</p:attrName>
                                        </p:attrNameLst>
                                      </p:cBhvr>
                                      <p:to>
                                        <p:strVal val="visible"/>
                                      </p:to>
                                    </p:set>
                                  </p:childTnLst>
                                </p:cTn>
                              </p:par>
                              <p:par>
                                <p:cTn id="19" presetID="9" presetClass="entr" presetSubtype="0" fill="hold" grpId="0" nodeType="withEffect">
                                  <p:stCondLst>
                                    <p:cond delay="0"/>
                                  </p:stCondLst>
                                  <p:childTnLst>
                                    <p:set>
                                      <p:cBhvr>
                                        <p:cTn id="20" dur="1" fill="hold">
                                          <p:stCondLst>
                                            <p:cond delay="0"/>
                                          </p:stCondLst>
                                        </p:cTn>
                                        <p:tgtEl>
                                          <p:spTgt spid="14347"/>
                                        </p:tgtEl>
                                        <p:attrNameLst>
                                          <p:attrName>style.visibility</p:attrName>
                                        </p:attrNameLst>
                                      </p:cBhvr>
                                      <p:to>
                                        <p:strVal val="visible"/>
                                      </p:to>
                                    </p:set>
                                    <p:animEffect transition="in" filter="dissolve">
                                      <p:cBhvr>
                                        <p:cTn id="21"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5" grpId="0"/>
      <p:bldP spid="143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37744" y="1219200"/>
            <a:ext cx="8001000" cy="5410200"/>
          </a:xfrm>
        </p:spPr>
        <p:txBody>
          <a:bodyPr/>
          <a:lstStyle/>
          <a:p>
            <a:pPr eaLnBrk="1" hangingPunct="1"/>
            <a:r>
              <a:rPr lang="en-US" altLang="en-US" dirty="0" smtClean="0"/>
              <a:t>Making Lewis Structures is simple, but there are things we’re assuming</a:t>
            </a:r>
          </a:p>
          <a:p>
            <a:pPr eaLnBrk="1" hangingPunct="1"/>
            <a:r>
              <a:rPr lang="en-US" altLang="en-US" u="sng" dirty="0" smtClean="0"/>
              <a:t>The symbol represents all the protons &amp; neutrons and all internal electrons.</a:t>
            </a:r>
          </a:p>
          <a:p>
            <a:pPr eaLnBrk="1" hangingPunct="1"/>
            <a:r>
              <a:rPr lang="en-US" altLang="en-US" dirty="0" smtClean="0"/>
              <a:t>You know how electrons are distributed in the atom already and what is in the nucleus though so we don’t always need to write them.</a:t>
            </a:r>
          </a:p>
        </p:txBody>
      </p:sp>
      <p:sp>
        <p:nvSpPr>
          <p:cNvPr id="12291" name="Rectangle 4"/>
          <p:cNvSpPr>
            <a:spLocks noGrp="1" noChangeArrowheads="1"/>
          </p:cNvSpPr>
          <p:nvPr>
            <p:ph type="title"/>
          </p:nvPr>
        </p:nvSpPr>
        <p:spPr>
          <a:xfrm>
            <a:off x="0" y="429418"/>
            <a:ext cx="8229600" cy="639763"/>
          </a:xfrm>
          <a:noFill/>
        </p:spPr>
        <p:txBody>
          <a:bodyPr/>
          <a:lstStyle/>
          <a:p>
            <a:pPr eaLnBrk="1" hangingPunct="1"/>
            <a:r>
              <a:rPr lang="en-US" altLang="en-US" dirty="0" smtClean="0"/>
              <a:t>Electron Dot Diagram</a:t>
            </a:r>
          </a:p>
        </p:txBody>
      </p:sp>
    </p:spTree>
    <p:extLst>
      <p:ext uri="{BB962C8B-B14F-4D97-AF65-F5344CB8AC3E}">
        <p14:creationId xmlns:p14="http://schemas.microsoft.com/office/powerpoint/2010/main" val="1276605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304800"/>
            <a:ext cx="6899275" cy="1216025"/>
          </a:xfrm>
        </p:spPr>
        <p:txBody>
          <a:bodyPr/>
          <a:lstStyle/>
          <a:p>
            <a:pPr eaLnBrk="1" hangingPunct="1"/>
            <a:r>
              <a:rPr lang="en-US" altLang="en-US" smtClean="0"/>
              <a:t>Lewis Dot Structures</a:t>
            </a:r>
          </a:p>
        </p:txBody>
      </p:sp>
      <p:pic>
        <p:nvPicPr>
          <p:cNvPr id="13315"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3810000" y="1905000"/>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descr="CH06_02"/>
          <p:cNvPicPr>
            <a:picLocks noChangeAspect="1" noChangeArrowheads="1"/>
          </p:cNvPicPr>
          <p:nvPr/>
        </p:nvPicPr>
        <p:blipFill>
          <a:blip r:embed="rId2">
            <a:extLst>
              <a:ext uri="{28A0092B-C50C-407E-A947-70E740481C1C}">
                <a14:useLocalDpi xmlns:a14="http://schemas.microsoft.com/office/drawing/2010/main" val="0"/>
              </a:ext>
            </a:extLst>
          </a:blip>
          <a:srcRect l="75471" t="60858" r="13208" b="20416"/>
          <a:stretch>
            <a:fillRect/>
          </a:stretch>
        </p:blipFill>
        <p:spPr bwMode="auto">
          <a:xfrm>
            <a:off x="5029200" y="2895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CH06_02"/>
          <p:cNvPicPr>
            <a:picLocks noChangeAspect="1" noChangeArrowheads="1"/>
          </p:cNvPicPr>
          <p:nvPr/>
        </p:nvPicPr>
        <p:blipFill>
          <a:blip r:embed="rId2">
            <a:extLst>
              <a:ext uri="{28A0092B-C50C-407E-A947-70E740481C1C}">
                <a14:useLocalDpi xmlns:a14="http://schemas.microsoft.com/office/drawing/2010/main" val="0"/>
              </a:ext>
            </a:extLst>
          </a:blip>
          <a:srcRect l="25471" t="64760" r="63208" b="25098"/>
          <a:stretch>
            <a:fillRect/>
          </a:stretch>
        </p:blipFill>
        <p:spPr bwMode="auto">
          <a:xfrm>
            <a:off x="6477000" y="44958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H06_02"/>
          <p:cNvPicPr>
            <a:picLocks noChangeAspect="1" noChangeArrowheads="1"/>
          </p:cNvPicPr>
          <p:nvPr/>
        </p:nvPicPr>
        <p:blipFill>
          <a:blip r:embed="rId2">
            <a:extLst>
              <a:ext uri="{28A0092B-C50C-407E-A947-70E740481C1C}">
                <a14:useLocalDpi xmlns:a14="http://schemas.microsoft.com/office/drawing/2010/main" val="0"/>
              </a:ext>
            </a:extLst>
          </a:blip>
          <a:srcRect l="64151" t="46397" r="26414" b="39767"/>
          <a:stretch>
            <a:fillRect/>
          </a:stretch>
        </p:blipFill>
        <p:spPr bwMode="auto">
          <a:xfrm>
            <a:off x="2438400" y="4038600"/>
            <a:ext cx="16319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CH06_02"/>
          <p:cNvPicPr>
            <a:picLocks noChangeAspect="1" noChangeArrowheads="1"/>
          </p:cNvPicPr>
          <p:nvPr/>
        </p:nvPicPr>
        <p:blipFill>
          <a:blip r:embed="rId2">
            <a:extLst>
              <a:ext uri="{28A0092B-C50C-407E-A947-70E740481C1C}">
                <a14:useLocalDpi xmlns:a14="http://schemas.microsoft.com/office/drawing/2010/main" val="0"/>
              </a:ext>
            </a:extLst>
          </a:blip>
          <a:srcRect l="39622" t="45937" r="50943" b="40117"/>
          <a:stretch>
            <a:fillRect/>
          </a:stretch>
        </p:blipFill>
        <p:spPr bwMode="auto">
          <a:xfrm>
            <a:off x="990600" y="2590800"/>
            <a:ext cx="1876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CH06_02"/>
          <p:cNvPicPr>
            <a:picLocks noChangeAspect="1" noChangeArrowheads="1"/>
          </p:cNvPicPr>
          <p:nvPr/>
        </p:nvPicPr>
        <p:blipFill>
          <a:blip r:embed="rId2">
            <a:extLst>
              <a:ext uri="{28A0092B-C50C-407E-A947-70E740481C1C}">
                <a14:useLocalDpi xmlns:a14="http://schemas.microsoft.com/office/drawing/2010/main" val="0"/>
              </a:ext>
            </a:extLst>
          </a:blip>
          <a:srcRect l="3773" t="31760" r="89622" b="60530"/>
          <a:stretch>
            <a:fillRect/>
          </a:stretch>
        </p:blipFill>
        <p:spPr bwMode="auto">
          <a:xfrm>
            <a:off x="304800" y="1752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76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Conventions…</a:t>
            </a:r>
            <a:endParaRPr lang="en-US" dirty="0"/>
          </a:p>
        </p:txBody>
      </p:sp>
      <p:sp>
        <p:nvSpPr>
          <p:cNvPr id="3" name="Content Placeholder 2"/>
          <p:cNvSpPr>
            <a:spLocks noGrp="1"/>
          </p:cNvSpPr>
          <p:nvPr>
            <p:ph idx="1"/>
          </p:nvPr>
        </p:nvSpPr>
        <p:spPr>
          <a:xfrm>
            <a:off x="76200" y="1341438"/>
            <a:ext cx="8839200" cy="5059362"/>
          </a:xfrm>
        </p:spPr>
        <p:txBody>
          <a:bodyPr/>
          <a:lstStyle/>
          <a:p>
            <a:r>
              <a:rPr lang="en-US" dirty="0" smtClean="0"/>
              <a:t>There are few rules to Lewis Structures but it’s important to remember that electrons are paired in orbitals and they also spread themselves out because they are the same charge. As such, complete Lewis structures by </a:t>
            </a:r>
            <a:r>
              <a:rPr lang="en-US" u="sng" dirty="0" smtClean="0"/>
              <a:t>entering valence electrons into the 12 o’clock position, moving clockwise to the 3, 6, &amp; 9 o’clock position with every new valance electron, ending with 2 electrons paired at each position.</a:t>
            </a:r>
            <a:endParaRPr lang="en-US" u="sng" dirty="0"/>
          </a:p>
        </p:txBody>
      </p:sp>
    </p:spTree>
    <p:extLst>
      <p:ext uri="{BB962C8B-B14F-4D97-AF65-F5344CB8AC3E}">
        <p14:creationId xmlns:p14="http://schemas.microsoft.com/office/powerpoint/2010/main" val="124398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341438"/>
            <a:ext cx="8915400" cy="5059362"/>
          </a:xfrm>
        </p:spPr>
        <p:txBody>
          <a:bodyPr/>
          <a:lstStyle/>
          <a:p>
            <a:r>
              <a:rPr lang="en-US" sz="2400" i="1" u="sng" dirty="0" smtClean="0"/>
              <a:t>…</a:t>
            </a:r>
            <a:r>
              <a:rPr lang="en-US" sz="2400" i="1" u="sng" dirty="0"/>
              <a:t>entering valence electrons into the 12 o’clock position, moving clockwise to the 3, 6, &amp; 9 o’clock position with every new valance electron, ending with 2 electrons paired at each position.</a:t>
            </a:r>
          </a:p>
        </p:txBody>
      </p:sp>
      <p:pic>
        <p:nvPicPr>
          <p:cNvPr id="5" name="Picture 4"/>
          <p:cNvPicPr>
            <a:picLocks noChangeAspect="1"/>
          </p:cNvPicPr>
          <p:nvPr/>
        </p:nvPicPr>
        <p:blipFill>
          <a:blip r:embed="rId2"/>
          <a:stretch>
            <a:fillRect/>
          </a:stretch>
        </p:blipFill>
        <p:spPr>
          <a:xfrm>
            <a:off x="2553018" y="3048000"/>
            <a:ext cx="3291839" cy="2743200"/>
          </a:xfrm>
          <a:prstGeom prst="rect">
            <a:avLst/>
          </a:prstGeom>
        </p:spPr>
      </p:pic>
      <p:sp>
        <p:nvSpPr>
          <p:cNvPr id="14" name="Rectangle 13"/>
          <p:cNvSpPr/>
          <p:nvPr/>
        </p:nvSpPr>
        <p:spPr>
          <a:xfrm>
            <a:off x="3247865" y="30480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05400" y="37338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62265" y="52705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53018" y="47117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11637" y="30607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26037" y="46609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74365" y="522605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60955" y="37592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20038404">
            <a:off x="5350001" y="2363770"/>
            <a:ext cx="3673855" cy="2647710"/>
          </a:xfrm>
          <a:prstGeom prst="leftArrow">
            <a:avLst>
              <a:gd name="adj1" fmla="val 584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Valence Electrons are paired at the 12, 3, 6, &amp; 9 o’clock positions</a:t>
            </a:r>
            <a:endParaRPr lang="en-US" sz="2400" b="1" dirty="0"/>
          </a:p>
        </p:txBody>
      </p:sp>
    </p:spTree>
    <p:extLst>
      <p:ext uri="{BB962C8B-B14F-4D97-AF65-F5344CB8AC3E}">
        <p14:creationId xmlns:p14="http://schemas.microsoft.com/office/powerpoint/2010/main" val="164148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38200"/>
            <a:ext cx="8991600" cy="5715000"/>
          </a:xfrm>
          <a:prstGeom prst="rect">
            <a:avLst/>
          </a:prstGeom>
        </p:spPr>
      </p:pic>
    </p:spTree>
    <p:extLst>
      <p:ext uri="{BB962C8B-B14F-4D97-AF65-F5344CB8AC3E}">
        <p14:creationId xmlns:p14="http://schemas.microsoft.com/office/powerpoint/2010/main" val="16354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www.PresenterMedia.com - atom molecule">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20936</TotalTime>
  <Words>311</Words>
  <Application>Microsoft Office PowerPoint</Application>
  <PresentationFormat>On-screen Show (4:3)</PresentationFormat>
  <Paragraphs>21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Perpetua</vt:lpstr>
      <vt:lpstr>Century Gothic</vt:lpstr>
      <vt:lpstr>Calibri</vt:lpstr>
      <vt:lpstr>Verdana</vt:lpstr>
      <vt:lpstr>Arial</vt:lpstr>
      <vt:lpstr>Segoe UI</vt:lpstr>
      <vt:lpstr>www.PresenterMedia.com - atom molecule</vt:lpstr>
      <vt:lpstr>Chapter 4</vt:lpstr>
      <vt:lpstr>Stable Electron Configuration</vt:lpstr>
      <vt:lpstr>PowerPoint Presentation</vt:lpstr>
      <vt:lpstr>Electron Dot Diagram</vt:lpstr>
      <vt:lpstr>Lewis Dot Structures</vt:lpstr>
      <vt:lpstr>Following Conventions…</vt:lpstr>
      <vt:lpstr>PowerPoint Presentation</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
  <dc:creator>Ives, Keith</dc:creator>
  <cp:keywords/>
  <dc:description/>
  <cp:lastModifiedBy>Chiang, Kwok him</cp:lastModifiedBy>
  <cp:revision>319</cp:revision>
  <cp:lastPrinted>2011-11-23T14:30:41Z</cp:lastPrinted>
  <dcterms:modified xsi:type="dcterms:W3CDTF">2018-10-26T16:28:25Z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ies>
</file>